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71" r:id="rId9"/>
    <p:sldId id="270" r:id="rId10"/>
    <p:sldId id="268" r:id="rId11"/>
    <p:sldId id="265" r:id="rId12"/>
    <p:sldId id="269" r:id="rId13"/>
    <p:sldId id="264" r:id="rId14"/>
    <p:sldId id="263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91"/>
    <p:restoredTop sz="94617"/>
  </p:normalViewPr>
  <p:slideViewPr>
    <p:cSldViewPr snapToGrid="0">
      <p:cViewPr varScale="1">
        <p:scale>
          <a:sx n="139" d="100"/>
          <a:sy n="139" d="100"/>
        </p:scale>
        <p:origin x="98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MultiCore</a:t>
            </a:r>
            <a:r>
              <a:rPr lang="en-US" baseline="0"/>
              <a:t> Performance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400 objects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MultiCore'!$B$2:$B$13</c:f>
              <c:numCache>
                <c:formatCode>General</c:formatCode>
                <c:ptCount val="12"/>
                <c:pt idx="0">
                  <c:v>533</c:v>
                </c:pt>
                <c:pt idx="1">
                  <c:v>1036</c:v>
                </c:pt>
                <c:pt idx="2">
                  <c:v>1527</c:v>
                </c:pt>
                <c:pt idx="3">
                  <c:v>1837</c:v>
                </c:pt>
                <c:pt idx="4">
                  <c:v>2022</c:v>
                </c:pt>
                <c:pt idx="5">
                  <c:v>2115</c:v>
                </c:pt>
                <c:pt idx="6">
                  <c:v>2055</c:v>
                </c:pt>
                <c:pt idx="7">
                  <c:v>2091</c:v>
                </c:pt>
                <c:pt idx="8">
                  <c:v>2074</c:v>
                </c:pt>
                <c:pt idx="9">
                  <c:v>2038</c:v>
                </c:pt>
                <c:pt idx="10">
                  <c:v>2042</c:v>
                </c:pt>
                <c:pt idx="11">
                  <c:v>1973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EB-D64D-B8EC-71F07B51B092}"/>
            </c:ext>
          </c:extLst>
        </c:ser>
        <c:ser>
          <c:idx val="1"/>
          <c:order val="1"/>
          <c:tx>
            <c:v>100 objects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MultiCore'!$D$2:$D$13</c:f>
              <c:numCache>
                <c:formatCode>General</c:formatCode>
                <c:ptCount val="12"/>
                <c:pt idx="0">
                  <c:v>2133</c:v>
                </c:pt>
                <c:pt idx="1">
                  <c:v>4027</c:v>
                </c:pt>
                <c:pt idx="2">
                  <c:v>6058</c:v>
                </c:pt>
                <c:pt idx="3">
                  <c:v>6294</c:v>
                </c:pt>
                <c:pt idx="4">
                  <c:v>6415</c:v>
                </c:pt>
                <c:pt idx="5">
                  <c:v>6743</c:v>
                </c:pt>
                <c:pt idx="6">
                  <c:v>6639</c:v>
                </c:pt>
                <c:pt idx="7">
                  <c:v>6524</c:v>
                </c:pt>
                <c:pt idx="8">
                  <c:v>6337</c:v>
                </c:pt>
                <c:pt idx="9">
                  <c:v>6034</c:v>
                </c:pt>
                <c:pt idx="10">
                  <c:v>5772</c:v>
                </c:pt>
                <c:pt idx="11">
                  <c:v>5569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EB-D64D-B8EC-71F07B51B092}"/>
            </c:ext>
          </c:extLst>
        </c:ser>
        <c:ser>
          <c:idx val="2"/>
          <c:order val="2"/>
          <c:tx>
            <c:v>225 objects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MultiCore'!$C$2:$C$13</c:f>
              <c:numCache>
                <c:formatCode>General</c:formatCode>
                <c:ptCount val="12"/>
                <c:pt idx="0">
                  <c:v>972</c:v>
                </c:pt>
                <c:pt idx="1">
                  <c:v>1877</c:v>
                </c:pt>
                <c:pt idx="2">
                  <c:v>2729</c:v>
                </c:pt>
                <c:pt idx="3">
                  <c:v>3011</c:v>
                </c:pt>
                <c:pt idx="4">
                  <c:v>3150</c:v>
                </c:pt>
                <c:pt idx="5">
                  <c:v>3197</c:v>
                </c:pt>
                <c:pt idx="6">
                  <c:v>3150</c:v>
                </c:pt>
                <c:pt idx="7">
                  <c:v>3174</c:v>
                </c:pt>
                <c:pt idx="8">
                  <c:v>3116</c:v>
                </c:pt>
                <c:pt idx="9">
                  <c:v>3024</c:v>
                </c:pt>
                <c:pt idx="10">
                  <c:v>3072</c:v>
                </c:pt>
                <c:pt idx="11">
                  <c:v>2974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EB-D64D-B8EC-71F07B51B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3961632"/>
        <c:axId val="533964768"/>
      </c:scatterChart>
      <c:valAx>
        <c:axId val="53396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4768"/>
        <c:crosses val="autoZero"/>
        <c:crossBetween val="midCat"/>
      </c:valAx>
      <c:valAx>
        <c:axId val="53396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TimeSteps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1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Real kettle vs Simulated Kettle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Kettle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Program'!$C$2:$C$14</c:f>
              <c:numCache>
                <c:formatCode>General</c:formatCode>
                <c:ptCount val="13"/>
                <c:pt idx="0">
                  <c:v>0</c:v>
                </c:pt>
                <c:pt idx="1">
                  <c:v>22</c:v>
                </c:pt>
                <c:pt idx="2">
                  <c:v>38</c:v>
                </c:pt>
                <c:pt idx="3">
                  <c:v>58</c:v>
                </c:pt>
                <c:pt idx="4">
                  <c:v>77</c:v>
                </c:pt>
                <c:pt idx="5">
                  <c:v>97</c:v>
                </c:pt>
                <c:pt idx="6">
                  <c:v>117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190</c:v>
                </c:pt>
                <c:pt idx="11">
                  <c:v>208</c:v>
                </c:pt>
                <c:pt idx="12">
                  <c:v>229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27-F748-870C-7BA233BAFACA}"/>
            </c:ext>
          </c:extLst>
        </c:ser>
        <c:ser>
          <c:idx val="1"/>
          <c:order val="1"/>
          <c:tx>
            <c:v>Simulated kettle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Program'!$E$2:$E$14</c:f>
              <c:numCache>
                <c:formatCode>General</c:formatCode>
                <c:ptCount val="13"/>
                <c:pt idx="0">
                  <c:v>0</c:v>
                </c:pt>
                <c:pt idx="1">
                  <c:v>13</c:v>
                </c:pt>
                <c:pt idx="2">
                  <c:v>28</c:v>
                </c:pt>
                <c:pt idx="3">
                  <c:v>47</c:v>
                </c:pt>
                <c:pt idx="4">
                  <c:v>69</c:v>
                </c:pt>
                <c:pt idx="5">
                  <c:v>93</c:v>
                </c:pt>
                <c:pt idx="6">
                  <c:v>120</c:v>
                </c:pt>
                <c:pt idx="7">
                  <c:v>143</c:v>
                </c:pt>
                <c:pt idx="8">
                  <c:v>168</c:v>
                </c:pt>
                <c:pt idx="9">
                  <c:v>194</c:v>
                </c:pt>
                <c:pt idx="10">
                  <c:v>220</c:v>
                </c:pt>
                <c:pt idx="11">
                  <c:v>246</c:v>
                </c:pt>
                <c:pt idx="12">
                  <c:v>272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27-F748-870C-7BA233BA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990800"/>
        <c:axId val="1607337663"/>
      </c:lineChart>
      <c:catAx>
        <c:axId val="529990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Temperature °C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7337663"/>
        <c:crosses val="autoZero"/>
        <c:auto val="1"/>
        <c:lblAlgn val="ctr"/>
        <c:lblOffset val="100"/>
        <c:noMultiLvlLbl val="0"/>
      </c:catAx>
      <c:valAx>
        <c:axId val="16073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Time,s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99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Benchmarking: Multicore efficiency</a:t>
            </a:r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TimeSteps </a:t>
            </a:r>
            <a:r>
              <a:rPr lang="en-US" sz="2200" dirty="0"/>
              <a:t>in one minute, scene 400 objects 10*10, max zoom, without rendering, only engine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Apple M3 Pro (6 performance, 6 efficiency cores). Tested 5 times</a:t>
            </a:r>
            <a:br>
              <a:rPr lang="en-US" sz="2200" dirty="0"/>
            </a:br>
            <a:endParaRPr lang="en-US" sz="22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B1EE4D6-DB07-371A-31E8-115164677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8854129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701F-2C04-4BBE-56DC-64CAF74B01D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Comparing with my real kettle</a:t>
            </a:r>
            <a:br>
              <a:rPr lang="en-US" sz="2200"/>
            </a:br>
            <a:r>
              <a:rPr lang="en-US" sz="2200"/>
              <a:t>Heating water from 30°C to 90°C</a:t>
            </a:r>
          </a:p>
        </p:txBody>
      </p:sp>
      <p:pic>
        <p:nvPicPr>
          <p:cNvPr id="5" name="ThesisKettle">
            <a:hlinkClick r:id="" action="ppaction://media"/>
            <a:extLst>
              <a:ext uri="{FF2B5EF4-FFF2-40B4-BE49-F238E27FC236}">
                <a16:creationId xmlns:a16="http://schemas.microsoft.com/office/drawing/2014/main" id="{A7526B29-2E20-6BAA-FFF0-2501B5070E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30"/>
            <a:ext cx="6903720" cy="388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44EAF-02A5-0C1E-FA52-EBFFD931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7AFBD-15D8-E3C0-3763-F49CAE7A5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F186-4C29-23F0-BDE6-E4678E527499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Results are good enough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Difference can be explained by changes in the coefficients</a:t>
            </a:r>
            <a:endParaRPr lang="en-US" sz="2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83E630-E464-9D5F-0F9B-A24F753574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1426680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5455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MAUI render engine performance limitations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Not perfect with big temperature difference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Discrete simulations are perfect at precision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Impossible to simulate objects that are smaller than 1 mm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56A3B2-A2AD-6640-7CEF-CD498795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52810"/>
            <a:ext cx="6903720" cy="395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directions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Dynamic coefficients for all materials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Better UI/UX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Saving data about all objects during the simulation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Non-static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UI performance impovements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CBDE5-DF21-8F7E-DD29-60F44580F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75143"/>
            <a:ext cx="6903720" cy="41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A4ED96E8-35B7-C742-0723-3481CE3A6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8" name="Graphic 7" descr="Questions">
            <a:extLst>
              <a:ext uri="{FF2B5EF4-FFF2-40B4-BE49-F238E27FC236}">
                <a16:creationId xmlns:a16="http://schemas.microsoft.com/office/drawing/2014/main" id="{B37CC27C-2724-4231-8FCE-F90928948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9" name="Rectangle 104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7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7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Low System Requirements:</a:t>
            </a:r>
            <a:br>
              <a:rPr lang="en-US" sz="1700" dirty="0"/>
            </a:br>
            <a:r>
              <a:rPr lang="en-US" sz="1700" dirty="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Community-Maintained &amp; Open Source:</a:t>
            </a:r>
            <a:br>
              <a:rPr lang="en-US" sz="1700" dirty="0"/>
            </a:br>
            <a:r>
              <a:rPr lang="en-US" sz="1700" dirty="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High Precision:</a:t>
            </a:r>
            <a:br>
              <a:rPr lang="en-US" sz="1700" dirty="0"/>
            </a:br>
            <a:r>
              <a:rPr lang="en-US" sz="1700" dirty="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/>
              <a:t>Technologies</a:t>
            </a:r>
          </a:p>
        </p:txBody>
      </p:sp>
      <p:sp>
        <p:nvSpPr>
          <p:cNvPr id="309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9.0 (compatible with .NET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538" y="640080"/>
            <a:ext cx="6267235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Grid-Based Decomposition: </a:t>
            </a:r>
            <a:r>
              <a:rPr lang="en-US" sz="170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Discrete Energy Transfer: </a:t>
            </a:r>
            <a:r>
              <a:rPr lang="en-US" sz="170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Time-Stepped Simulation: </a:t>
            </a:r>
            <a:r>
              <a:rPr lang="en-US" sz="1700"/>
              <a:t>Simulation is made in discrete time steps, calculating the amount of energy transferred in each interval.</a:t>
            </a:r>
            <a:endParaRPr lang="en-US" sz="1700" b="1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D9D576-3262-CBD4-0957-9A0872F4A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E03-D514-C22A-0AC7-0F5F3B026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Engine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FE6F0-A64D-208E-1055-FCE269080D9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Threads: </a:t>
            </a:r>
            <a:r>
              <a:rPr lang="en-US" sz="1700" dirty="0"/>
              <a:t>Each thread makes calculations for its own group of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Managers: </a:t>
            </a:r>
            <a:r>
              <a:rPr lang="en-US" sz="1700" dirty="0"/>
              <a:t>Managers to transfer energy by radiation, conduction and convection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EngineObject: </a:t>
            </a:r>
            <a:r>
              <a:rPr lang="en-US" sz="1700" dirty="0"/>
              <a:t>EngineObject changes its temperature after all energy changes are calculated.</a:t>
            </a:r>
            <a:endParaRPr lang="en-US" sz="1700" b="1" dirty="0"/>
          </a:p>
        </p:txBody>
      </p:sp>
      <p:pic>
        <p:nvPicPr>
          <p:cNvPr id="4" name="Picture 3" descr="A diagram of a machine&#10;&#10;AI-generated content may be incorrect.">
            <a:extLst>
              <a:ext uri="{FF2B5EF4-FFF2-40B4-BE49-F238E27FC236}">
                <a16:creationId xmlns:a16="http://schemas.microsoft.com/office/drawing/2014/main" id="{86991040-5945-A369-6F90-2720DA97D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806627"/>
            <a:ext cx="6903720" cy="32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90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0A6C30-7F66-F67F-5D45-12032992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B504D-0676-7177-24CC-EB060A8B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File Format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3265B-17F6-7A8A-A9A6-F7821CD52B4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Custom .</a:t>
            </a:r>
            <a:r>
              <a:rPr lang="en-US" sz="2200" dirty="0" err="1"/>
              <a:t>tdx</a:t>
            </a:r>
            <a:r>
              <a:rPr lang="en-US" sz="2200" dirty="0"/>
              <a:t> file format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Saves the whole environment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human readable Json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Base64 string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77C933-ACB3-3E7D-9CFA-8EA5A5F0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86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</TotalTime>
  <Words>430</Words>
  <Application>Microsoft Macintosh PowerPoint</Application>
  <PresentationFormat>Widescreen</PresentationFormat>
  <Paragraphs>61</Paragraphs>
  <Slides>15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ThedyxEngine</vt:lpstr>
      <vt:lpstr>Introduction</vt:lpstr>
      <vt:lpstr>Motivation</vt:lpstr>
      <vt:lpstr>Motivation</vt:lpstr>
      <vt:lpstr>Novelty</vt:lpstr>
      <vt:lpstr>Technologies</vt:lpstr>
      <vt:lpstr>Methodology</vt:lpstr>
      <vt:lpstr>Engine</vt:lpstr>
      <vt:lpstr>File Format</vt:lpstr>
      <vt:lpstr>Benchmarking: Multicore efficiency</vt:lpstr>
      <vt:lpstr>Precision testing</vt:lpstr>
      <vt:lpstr>Precision testing</vt:lpstr>
      <vt:lpstr>Limitations</vt:lpstr>
      <vt:lpstr>Future directions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46</cp:revision>
  <dcterms:created xsi:type="dcterms:W3CDTF">2025-02-18T20:46:22Z</dcterms:created>
  <dcterms:modified xsi:type="dcterms:W3CDTF">2025-02-22T12:01:37Z</dcterms:modified>
</cp:coreProperties>
</file>

<file path=docProps/thumbnail.jpeg>
</file>